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3"/>
  </p:notesMasterIdLst>
  <p:sldIdLst>
    <p:sldId id="257" r:id="rId2"/>
    <p:sldId id="258" r:id="rId3"/>
    <p:sldId id="259" r:id="rId4"/>
    <p:sldId id="260" r:id="rId5"/>
    <p:sldId id="267"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91" autoAdjust="0"/>
  </p:normalViewPr>
  <p:slideViewPr>
    <p:cSldViewPr>
      <p:cViewPr varScale="1">
        <p:scale>
          <a:sx n="73" d="100"/>
          <a:sy n="73" d="100"/>
        </p:scale>
        <p:origin x="129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DDD4C2-B9BA-40FD-BD40-0EEDC5FBC5A9}" type="datetimeFigureOut">
              <a:rPr lang="en-US" smtClean="0"/>
              <a:t>11/24/2020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9C6547-AE79-4602-BAAC-DF669C39F39F}" type="slidenum">
              <a:rPr lang="en-US" smtClean="0"/>
              <a:t>‹#›</a:t>
            </a:fld>
            <a:endParaRPr lang="en-US"/>
          </a:p>
        </p:txBody>
      </p:sp>
    </p:spTree>
    <p:extLst>
      <p:ext uri="{BB962C8B-B14F-4D97-AF65-F5344CB8AC3E}">
        <p14:creationId xmlns:p14="http://schemas.microsoft.com/office/powerpoint/2010/main" val="116409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The Company Profile</a:t>
            </a: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a technology company. It has a </a:t>
            </a:r>
            <a:r>
              <a:rPr lang="en-US" sz="1200" kern="1200" dirty="0" err="1" smtClean="0">
                <a:solidFill>
                  <a:schemeClr val="tx1"/>
                </a:solidFill>
                <a:latin typeface="+mn-lt"/>
                <a:ea typeface="+mn-ea"/>
                <a:cs typeface="+mn-cs"/>
              </a:rPr>
              <a:t>smartphone</a:t>
            </a:r>
            <a:r>
              <a:rPr lang="en-US" sz="1200" kern="1200" dirty="0" smtClean="0">
                <a:solidFill>
                  <a:schemeClr val="tx1"/>
                </a:solidFill>
                <a:latin typeface="+mn-lt"/>
                <a:ea typeface="+mn-ea"/>
                <a:cs typeface="+mn-cs"/>
              </a:rPr>
              <a:t> application that employs a GPS system to communicate between drivers and passengers who are closest to them. The passenger can evaluate the driver’s performance on every trip. The driver also evaluates the passengers on each trip. It helps passengers choose a well-rated driver to ride with him. The driver also plays his role in evaluating the passengers so that data are recorded in the future in case he is exposed to any legal issue. </a:t>
            </a:r>
          </a:p>
          <a:p>
            <a:r>
              <a:rPr lang="en-US" sz="1200" kern="1200" dirty="0" smtClean="0">
                <a:solidFill>
                  <a:schemeClr val="tx1"/>
                </a:solidFill>
                <a:latin typeface="+mn-lt"/>
                <a:ea typeface="+mn-ea"/>
                <a:cs typeface="+mn-cs"/>
              </a:rPr>
              <a:t>The service began in March 2009 in the United States of America in San Francisco by </a:t>
            </a:r>
            <a:r>
              <a:rPr lang="en-US" sz="1200" kern="1200" dirty="0" err="1" smtClean="0">
                <a:solidFill>
                  <a:schemeClr val="tx1"/>
                </a:solidFill>
                <a:latin typeface="+mn-lt"/>
                <a:ea typeface="+mn-ea"/>
                <a:cs typeface="+mn-cs"/>
              </a:rPr>
              <a:t>Kalanick</a:t>
            </a:r>
            <a:r>
              <a:rPr lang="en-US" sz="1200" kern="1200" dirty="0" smtClean="0">
                <a:solidFill>
                  <a:schemeClr val="tx1"/>
                </a:solidFill>
                <a:latin typeface="+mn-lt"/>
                <a:ea typeface="+mn-ea"/>
                <a:cs typeface="+mn-cs"/>
              </a:rPr>
              <a:t>, the founder.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rapidly growing, reaching more than 250 cities around the world. Among them are in the Middle East in Cairo, Dubai, Abu Dhabi, Riyadh, and Doha. The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application is available on all modern phone systems such as </a:t>
            </a:r>
            <a:r>
              <a:rPr lang="en-US" sz="1200" kern="1200" dirty="0" err="1" smtClean="0">
                <a:solidFill>
                  <a:schemeClr val="tx1"/>
                </a:solidFill>
                <a:latin typeface="+mn-lt"/>
                <a:ea typeface="+mn-ea"/>
                <a:cs typeface="+mn-cs"/>
              </a:rPr>
              <a:t>iPhone</a:t>
            </a:r>
            <a:r>
              <a:rPr lang="en-US" sz="1200" kern="1200" dirty="0" smtClean="0">
                <a:solidFill>
                  <a:schemeClr val="tx1"/>
                </a:solidFill>
                <a:latin typeface="+mn-lt"/>
                <a:ea typeface="+mn-ea"/>
                <a:cs typeface="+mn-cs"/>
              </a:rPr>
              <a:t> (IOS), Android system, and Windows system.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operates legally according to the laws of each country.</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79C6547-AE79-4602-BAAC-DF669C39F39F}" type="slidenum">
              <a:rPr lang="en-US" smtClean="0"/>
              <a:t>1</a:t>
            </a:fld>
            <a:endParaRPr lang="en-US"/>
          </a:p>
        </p:txBody>
      </p:sp>
    </p:spTree>
    <p:extLst>
      <p:ext uri="{BB962C8B-B14F-4D97-AF65-F5344CB8AC3E}">
        <p14:creationId xmlns:p14="http://schemas.microsoft.com/office/powerpoint/2010/main" val="1856593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As we have mentioned above about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a technology company through the Internet through </a:t>
            </a:r>
            <a:r>
              <a:rPr lang="en-US" sz="1200" kern="1200" dirty="0" err="1" smtClean="0">
                <a:solidFill>
                  <a:schemeClr val="tx1"/>
                </a:solidFill>
                <a:latin typeface="+mn-lt"/>
                <a:ea typeface="+mn-ea"/>
                <a:cs typeface="+mn-cs"/>
              </a:rPr>
              <a:t>smartphones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an application that allows people not to wait too much time for Taxi while they are resting or working, with an earlier 30 minutes, they can book their trip to wherever they go. Also, it's a very large company that has been spreading all over the world since it began its tour by </a:t>
            </a:r>
            <a:r>
              <a:rPr lang="en-US" sz="1200" kern="1200" dirty="0" err="1" smtClean="0">
                <a:solidFill>
                  <a:schemeClr val="tx1"/>
                </a:solidFill>
                <a:latin typeface="+mn-lt"/>
                <a:ea typeface="+mn-ea"/>
                <a:cs typeface="+mn-cs"/>
              </a:rPr>
              <a:t>Kalanick</a:t>
            </a:r>
            <a:r>
              <a:rPr lang="en-US" sz="1200" kern="1200" dirty="0" smtClean="0">
                <a:solidFill>
                  <a:schemeClr val="tx1"/>
                </a:solidFill>
                <a:latin typeface="+mn-lt"/>
                <a:ea typeface="+mn-ea"/>
                <a:cs typeface="+mn-cs"/>
              </a:rPr>
              <a:t> from San </a:t>
            </a:r>
            <a:r>
              <a:rPr lang="en-US" sz="1200" kern="1200" dirty="0" err="1" smtClean="0">
                <a:solidFill>
                  <a:schemeClr val="tx1"/>
                </a:solidFill>
                <a:latin typeface="+mn-lt"/>
                <a:ea typeface="+mn-ea"/>
                <a:cs typeface="+mn-cs"/>
              </a:rPr>
              <a:t>Fransico</a:t>
            </a:r>
            <a:r>
              <a:rPr lang="en-US" sz="1200" kern="1200" dirty="0" smtClean="0">
                <a:solidFill>
                  <a:schemeClr val="tx1"/>
                </a:solidFill>
                <a:latin typeface="+mn-lt"/>
                <a:ea typeface="+mn-ea"/>
                <a:cs typeface="+mn-cs"/>
              </a:rPr>
              <a:t> U.S.A.</a:t>
            </a:r>
          </a:p>
          <a:p>
            <a:r>
              <a:rPr lang="en-US" sz="1200" kern="1200" dirty="0" smtClean="0">
                <a:solidFill>
                  <a:schemeClr val="tx1"/>
                </a:solidFill>
                <a:latin typeface="+mn-lt"/>
                <a:ea typeface="+mn-ea"/>
                <a:cs typeface="+mn-cs"/>
              </a:rPr>
              <a:t>In addition to its purposes, the company wants to provide the best case or condition for the customers.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seeking to cover almost around the city to cover as many customers as possible for more profits and myriad of customers. Also, it presents a safe trip through very comfortable and convenient care with a decent driver. After a lot of technology companies have started their careers in the same idea,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had to put much effort and services to cover all customer purposes. However, company purposes are increasing over time. </a:t>
            </a:r>
          </a:p>
          <a:p>
            <a:r>
              <a:rPr lang="en-US" sz="1200" kern="1200" dirty="0" smtClean="0">
                <a:solidFill>
                  <a:schemeClr val="tx1"/>
                </a:solidFill>
                <a:latin typeface="+mn-lt"/>
                <a:ea typeface="+mn-ea"/>
                <a:cs typeface="+mn-cs"/>
              </a:rPr>
              <a:t>On the structure business model hand,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main elements that describe its business structure. A taxi driver is a person that has a car and a license can apply for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jobs in cities where the company covers. Passengers are those who booked the trip through their </a:t>
            </a:r>
            <a:r>
              <a:rPr lang="en-US" sz="1200" kern="1200" dirty="0" err="1" smtClean="0">
                <a:solidFill>
                  <a:schemeClr val="tx1"/>
                </a:solidFill>
                <a:latin typeface="+mn-lt"/>
                <a:ea typeface="+mn-ea"/>
                <a:cs typeface="+mn-cs"/>
              </a:rPr>
              <a:t>smartphones</a:t>
            </a:r>
            <a:r>
              <a:rPr lang="en-US" sz="1200" kern="1200" dirty="0" smtClean="0">
                <a:solidFill>
                  <a:schemeClr val="tx1"/>
                </a:solidFill>
                <a:latin typeface="+mn-lt"/>
                <a:ea typeface="+mn-ea"/>
                <a:cs typeface="+mn-cs"/>
              </a:rPr>
              <a:t> and calling for a car on the on-demand service by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On the application nowadays, they can see any of the driver's information, the fare, the distance, the track of the taxi driver on GPS, etc. Also, the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business model provides the fare of the ride before booking to let the customer decide if okay or not. Besides, they offer a lot of payment methods via credit cards or cash at the end of the journey.</a:t>
            </a:r>
            <a:r>
              <a:rPr lang="en-US" sz="1200" kern="1200" baseline="0" dirty="0" smtClean="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079C6547-AE79-4602-BAAC-DF669C39F39F}" type="slidenum">
              <a:rPr lang="en-US" smtClean="0"/>
              <a:t>2</a:t>
            </a:fld>
            <a:endParaRPr lang="en-US"/>
          </a:p>
        </p:txBody>
      </p:sp>
    </p:spTree>
    <p:extLst>
      <p:ext uri="{BB962C8B-B14F-4D97-AF65-F5344CB8AC3E}">
        <p14:creationId xmlns:p14="http://schemas.microsoft.com/office/powerpoint/2010/main" val="742448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#1.Cost leadership strategy</a:t>
            </a:r>
            <a:r>
              <a:rPr lang="en-US" sz="1200" kern="1200" dirty="0" smtClean="0">
                <a:solidFill>
                  <a:schemeClr val="tx1"/>
                </a:solidFill>
                <a:latin typeface="+mn-lt"/>
                <a:ea typeface="+mn-ea"/>
                <a:cs typeface="+mn-cs"/>
              </a:rPr>
              <a:t>. In this strategy, the firm surely has to lower the cost of the product with sustaining an acceptable level of quality in the products for customers' demands.</a:t>
            </a:r>
          </a:p>
          <a:p>
            <a:r>
              <a:rPr lang="en-US" sz="1200" b="1" kern="12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Differentiation strategy</a:t>
            </a:r>
            <a:r>
              <a:rPr lang="en-US" sz="1200" kern="1200" dirty="0" smtClean="0">
                <a:solidFill>
                  <a:schemeClr val="tx1"/>
                </a:solidFill>
                <a:latin typeface="+mn-lt"/>
                <a:ea typeface="+mn-ea"/>
                <a:cs typeface="+mn-cs"/>
              </a:rPr>
              <a:t>. In this strategy, the drivers are the differentiation when the product itself is able to market itself or sells itself. That's what Differentiation means, and that's why companies need to do to differentiate their products and services better than their competitors.</a:t>
            </a:r>
          </a:p>
          <a:p>
            <a:r>
              <a:rPr lang="en-US" sz="1200" b="1" kern="1200" dirty="0" smtClean="0">
                <a:solidFill>
                  <a:schemeClr val="tx1"/>
                </a:solidFill>
                <a:latin typeface="+mn-lt"/>
                <a:ea typeface="+mn-ea"/>
                <a:cs typeface="+mn-cs"/>
              </a:rPr>
              <a:t>#3.Focus strategy</a:t>
            </a:r>
            <a:r>
              <a:rPr lang="en-US" sz="1200" kern="1200" dirty="0" smtClean="0">
                <a:solidFill>
                  <a:schemeClr val="tx1"/>
                </a:solidFill>
                <a:latin typeface="+mn-lt"/>
                <a:ea typeface="+mn-ea"/>
                <a:cs typeface="+mn-cs"/>
              </a:rPr>
              <a:t>. In this strategy, the firm focuses and targets a particular unit of products and that segment is offered at lower prices and higher quality. This such strategy is very useful and helpful for entering a new market to attract and grab a lot of customers through high quality + low prices.</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79C6547-AE79-4602-BAAC-DF669C39F39F}" type="slidenum">
              <a:rPr lang="en-US" smtClean="0"/>
              <a:t>3</a:t>
            </a:fld>
            <a:endParaRPr lang="en-US"/>
          </a:p>
        </p:txBody>
      </p:sp>
    </p:spTree>
    <p:extLst>
      <p:ext uri="{BB962C8B-B14F-4D97-AF65-F5344CB8AC3E}">
        <p14:creationId xmlns:p14="http://schemas.microsoft.com/office/powerpoint/2010/main" val="347181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1" kern="1200" dirty="0" smtClean="0">
                <a:solidFill>
                  <a:schemeClr val="tx1"/>
                </a:solidFill>
                <a:latin typeface="+mn-lt"/>
                <a:ea typeface="+mn-ea"/>
                <a:cs typeface="+mn-cs"/>
              </a:rPr>
              <a:t>The Initiative</a:t>
            </a:r>
            <a:r>
              <a:rPr lang="en-US" sz="1200" kern="1200" dirty="0" smtClean="0">
                <a:solidFill>
                  <a:schemeClr val="tx1"/>
                </a:solidFill>
                <a:latin typeface="+mn-lt"/>
                <a:ea typeface="+mn-ea"/>
                <a:cs typeface="+mn-cs"/>
              </a:rPr>
              <a:t>. The average person considers it my last strategy. While the outstanding person considers it the first strategy. It boils down to initiate a specific action in a more efficient and faster manner.</a:t>
            </a:r>
          </a:p>
          <a:p>
            <a:r>
              <a:rPr lang="en-US" sz="1200" kern="1200" dirty="0" smtClean="0">
                <a:solidFill>
                  <a:schemeClr val="tx1"/>
                </a:solidFill>
                <a:latin typeface="+mn-lt"/>
                <a:ea typeface="+mn-ea"/>
                <a:cs typeface="+mn-cs"/>
              </a:rPr>
              <a:t>The initiative also occupies the first place of strategies, as it is the first thing that those around you watch when you join them, as you are the focus of everyone's attention to see your ambitions.</a:t>
            </a:r>
          </a:p>
          <a:p>
            <a:r>
              <a:rPr lang="en-US" sz="1200" b="1" kern="1200" dirty="0" smtClean="0">
                <a:solidFill>
                  <a:schemeClr val="tx1"/>
                </a:solidFill>
                <a:latin typeface="+mn-lt"/>
                <a:ea typeface="+mn-ea"/>
                <a:cs typeface="+mn-cs"/>
              </a:rPr>
              <a:t>#2-See the full Vision</a:t>
            </a:r>
            <a:r>
              <a:rPr lang="en-US" sz="1200" kern="1200" dirty="0" smtClean="0">
                <a:solidFill>
                  <a:schemeClr val="tx1"/>
                </a:solidFill>
                <a:latin typeface="+mn-lt"/>
                <a:ea typeface="+mn-ea"/>
                <a:cs typeface="+mn-cs"/>
              </a:rPr>
              <a:t>. The average person thinks that this strategy means as sequence of events and repeating it in front of the higher management to obtain the necessary support and credibility to express opinion and advice and vote on the decisions of the higher councils. As for the distinguished, The Company seeks to crystallize practical practices within clear mental frameworks and images. They even sacrifice their lives in order to learn the important visions of others. They do this with a view to understand the relationship between their work and the greater team effort.</a:t>
            </a:r>
          </a:p>
          <a:p>
            <a:r>
              <a:rPr lang="en-US" sz="1200" b="1" kern="1200" dirty="0" smtClean="0">
                <a:solidFill>
                  <a:schemeClr val="tx1"/>
                </a:solidFill>
                <a:latin typeface="+mn-lt"/>
                <a:ea typeface="+mn-ea"/>
                <a:cs typeface="+mn-cs"/>
              </a:rPr>
              <a:t>#3-Leadership Skills</a:t>
            </a:r>
            <a:r>
              <a:rPr lang="en-US" sz="1200" kern="1200" dirty="0" smtClean="0">
                <a:solidFill>
                  <a:schemeClr val="tx1"/>
                </a:solidFill>
                <a:latin typeface="+mn-lt"/>
                <a:ea typeface="+mn-ea"/>
                <a:cs typeface="+mn-cs"/>
              </a:rPr>
              <a:t>. Anyone's leadership skills do not mean more than the ability to impose opinion and control others, and the keenness to display this ability and be proud of it whenever the opportunity arises. As for the distinguished, he works as an authority less leader, calmly and without showing. Young leaders usually do not have direct control over anyone, nor do people who depend on their wages in spending their wages. Fellows voluntarily collaborate with junior leaders, under the influence of their leadership skills rather than their showmanship.</a:t>
            </a:r>
          </a:p>
          <a:p>
            <a:r>
              <a:rPr lang="en-US" sz="1200" b="1" kern="1200" dirty="0" smtClean="0">
                <a:solidFill>
                  <a:schemeClr val="tx1"/>
                </a:solidFill>
                <a:latin typeface="+mn-lt"/>
                <a:ea typeface="+mn-ea"/>
                <a:cs typeface="+mn-cs"/>
              </a:rPr>
              <a:t>#4-Team Spirit</a:t>
            </a:r>
            <a:r>
              <a:rPr lang="en-US" sz="1200" kern="1200" dirty="0" smtClean="0">
                <a:solidFill>
                  <a:schemeClr val="tx1"/>
                </a:solidFill>
                <a:latin typeface="+mn-lt"/>
                <a:ea typeface="+mn-ea"/>
                <a:cs typeface="+mn-cs"/>
              </a:rPr>
              <a:t>. The company suffices from this strategy that falls under the banner of one of the work teams and does only what is required of it.  Percentages are much better, however, between high performing organizations and those in line with performance management and business goals.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to understand the importance of feedback on the driver of continuous improvement and has found a way to achieve this.</a:t>
            </a:r>
          </a:p>
          <a:p>
            <a:r>
              <a:rPr lang="en-US" sz="1200" b="1" kern="1200" dirty="0" smtClean="0">
                <a:solidFill>
                  <a:schemeClr val="tx1"/>
                </a:solidFill>
                <a:latin typeface="+mn-lt"/>
                <a:ea typeface="+mn-ea"/>
                <a:cs typeface="+mn-cs"/>
              </a:rPr>
              <a:t>#5-Customer Service(Passengers)</a:t>
            </a:r>
            <a:r>
              <a:rPr lang="en-US" sz="1200" kern="1200" dirty="0" smtClean="0">
                <a:solidFill>
                  <a:schemeClr val="tx1"/>
                </a:solidFill>
                <a:latin typeface="+mn-lt"/>
                <a:ea typeface="+mn-ea"/>
                <a:cs typeface="+mn-cs"/>
              </a:rPr>
              <a:t>. You have to watch out all the trips of the passengers and how far they are satisfied with the service and what were the negative points to avoid or to fix, etc. Also, a very fast answer to the customers must be available in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service in case of any problem or asking for help.</a:t>
            </a:r>
            <a:endParaRPr lang="en-US" dirty="0"/>
          </a:p>
        </p:txBody>
      </p:sp>
      <p:sp>
        <p:nvSpPr>
          <p:cNvPr id="4" name="Slide Number Placeholder 3"/>
          <p:cNvSpPr>
            <a:spLocks noGrp="1"/>
          </p:cNvSpPr>
          <p:nvPr>
            <p:ph type="sldNum" sz="quarter" idx="10"/>
          </p:nvPr>
        </p:nvSpPr>
        <p:spPr/>
        <p:txBody>
          <a:bodyPr/>
          <a:lstStyle/>
          <a:p>
            <a:fld id="{079C6547-AE79-4602-BAAC-DF669C39F39F}" type="slidenum">
              <a:rPr lang="en-US" smtClean="0"/>
              <a:t>4</a:t>
            </a:fld>
            <a:endParaRPr lang="en-US"/>
          </a:p>
        </p:txBody>
      </p:sp>
    </p:spTree>
    <p:extLst>
      <p:ext uri="{BB962C8B-B14F-4D97-AF65-F5344CB8AC3E}">
        <p14:creationId xmlns:p14="http://schemas.microsoft.com/office/powerpoint/2010/main" val="747633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#4-Team Spirit</a:t>
            </a:r>
            <a:r>
              <a:rPr lang="en-US" sz="1200" kern="1200" dirty="0" smtClean="0">
                <a:solidFill>
                  <a:schemeClr val="tx1"/>
                </a:solidFill>
                <a:latin typeface="+mn-lt"/>
                <a:ea typeface="+mn-ea"/>
                <a:cs typeface="+mn-cs"/>
              </a:rPr>
              <a:t>. The company suffices from this strategy that falls under the banner of one of the work teams and does only what is required of it.  Percentages are much better, however, between high performing organizations and those in line with performance management and business goals.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to understand the importance of feedback on the driver of continuous improvement and has found a way to achieve this.</a:t>
            </a:r>
          </a:p>
          <a:p>
            <a:r>
              <a:rPr lang="en-US" sz="1200" b="1" kern="1200" dirty="0" smtClean="0">
                <a:solidFill>
                  <a:schemeClr val="tx1"/>
                </a:solidFill>
                <a:latin typeface="+mn-lt"/>
                <a:ea typeface="+mn-ea"/>
                <a:cs typeface="+mn-cs"/>
              </a:rPr>
              <a:t>#5-Customer Service(Passengers)</a:t>
            </a:r>
            <a:r>
              <a:rPr lang="en-US" sz="1200" kern="1200" dirty="0" smtClean="0">
                <a:solidFill>
                  <a:schemeClr val="tx1"/>
                </a:solidFill>
                <a:latin typeface="+mn-lt"/>
                <a:ea typeface="+mn-ea"/>
                <a:cs typeface="+mn-cs"/>
              </a:rPr>
              <a:t>. You have to watch out all the trips of the passengers and how far they are satisfied with the service and what were the negative points to avoid or to fix, etc. Also, a very fast answer to the customers must be available in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service in case of any problem or asking for help.</a:t>
            </a:r>
            <a:endParaRPr lang="en-US" dirty="0"/>
          </a:p>
        </p:txBody>
      </p:sp>
      <p:sp>
        <p:nvSpPr>
          <p:cNvPr id="4" name="Slide Number Placeholder 3"/>
          <p:cNvSpPr>
            <a:spLocks noGrp="1"/>
          </p:cNvSpPr>
          <p:nvPr>
            <p:ph type="sldNum" sz="quarter" idx="10"/>
          </p:nvPr>
        </p:nvSpPr>
        <p:spPr/>
        <p:txBody>
          <a:bodyPr/>
          <a:lstStyle/>
          <a:p>
            <a:fld id="{079C6547-AE79-4602-BAAC-DF669C39F39F}" type="slidenum">
              <a:rPr lang="en-US" smtClean="0"/>
              <a:t>5</a:t>
            </a:fld>
            <a:endParaRPr lang="en-US"/>
          </a:p>
        </p:txBody>
      </p:sp>
    </p:spTree>
    <p:extLst>
      <p:ext uri="{BB962C8B-B14F-4D97-AF65-F5344CB8AC3E}">
        <p14:creationId xmlns:p14="http://schemas.microsoft.com/office/powerpoint/2010/main" val="2317232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a very good IT infrastructure to manage its business path successfully. However, IT infrastructure, as being known, is about providing resources to meet the business requirements to satisfy the customers' requirements. The capacity of the It infrastructure components is around Software, Hardware, Storage, and Network. Also, the objective of it is not to provide a way to aggregate some capacity but to get this capacity connected or attached to a specific demand. For Software, cloud capacity helps the business to upload and save customer database, and over time, as the cloud is growing up a lot, it is increasingly about providing just-in-time delivery of that capacity. On continuing the compute and storage side,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later solved this problem with a big part of the challenge through the Virtualization chance. As Virtualization works on freeing up all of the software resources, all application that has a connection towards these resources can easily be satisfied as-needed through application portability. </a:t>
            </a:r>
          </a:p>
          <a:p>
            <a:endParaRPr lang="en-US" dirty="0"/>
          </a:p>
        </p:txBody>
      </p:sp>
      <p:sp>
        <p:nvSpPr>
          <p:cNvPr id="4" name="Slide Number Placeholder 3"/>
          <p:cNvSpPr>
            <a:spLocks noGrp="1"/>
          </p:cNvSpPr>
          <p:nvPr>
            <p:ph type="sldNum" sz="quarter" idx="10"/>
          </p:nvPr>
        </p:nvSpPr>
        <p:spPr/>
        <p:txBody>
          <a:bodyPr/>
          <a:lstStyle/>
          <a:p>
            <a:fld id="{079C6547-AE79-4602-BAAC-DF669C39F39F}" type="slidenum">
              <a:rPr lang="en-US" smtClean="0"/>
              <a:t>6</a:t>
            </a:fld>
            <a:endParaRPr lang="en-US"/>
          </a:p>
        </p:txBody>
      </p:sp>
    </p:spTree>
    <p:extLst>
      <p:ext uri="{BB962C8B-B14F-4D97-AF65-F5344CB8AC3E}">
        <p14:creationId xmlns:p14="http://schemas.microsoft.com/office/powerpoint/2010/main" val="2512000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Although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one of the pioneer companies in the industry, it has faced lots of problems in its system. </a:t>
            </a:r>
            <a:endParaRPr lang="en-US" sz="1200" u="sng" kern="1200" dirty="0" smtClean="0">
              <a:solidFill>
                <a:schemeClr val="tx1"/>
              </a:solidFill>
              <a:latin typeface="+mn-lt"/>
              <a:ea typeface="+mn-ea"/>
              <a:cs typeface="+mn-cs"/>
            </a:endParaRPr>
          </a:p>
          <a:p>
            <a:r>
              <a:rPr lang="en-US" sz="1200" u="sng" kern="1200" dirty="0" smtClean="0">
                <a:solidFill>
                  <a:schemeClr val="tx1"/>
                </a:solidFill>
                <a:latin typeface="+mn-lt"/>
                <a:ea typeface="+mn-ea"/>
                <a:cs typeface="+mn-cs"/>
              </a:rPr>
              <a:t>1. Cash Burn</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spent so much money through burning cash to cover billions $ of losses for the sake of building a market share and attract as many customers as possible. Cash was burnt by paying-out and in rider discounts and offers. It pays more money than it brings in. Since the Wall Street Journal recently published news comparing companies in the idea of taking losses to hold the market share on,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was in the top list in a matter of eight years of growing. Not only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was more than Amazon in revenue, but also it was much more in operating losses.</a:t>
            </a:r>
          </a:p>
          <a:p>
            <a:r>
              <a:rPr lang="en-US" sz="1200" u="sng" kern="1200" dirty="0" smtClean="0">
                <a:solidFill>
                  <a:schemeClr val="tx1"/>
                </a:solidFill>
                <a:latin typeface="+mn-lt"/>
                <a:ea typeface="+mn-ea"/>
                <a:cs typeface="+mn-cs"/>
              </a:rPr>
              <a:t>2. Low unemployment rate</a:t>
            </a:r>
            <a:r>
              <a:rPr lang="en-US" sz="1200" kern="1200" dirty="0" smtClean="0">
                <a:solidFill>
                  <a:schemeClr val="tx1"/>
                </a:solidFill>
                <a:latin typeface="+mn-lt"/>
                <a:ea typeface="+mn-ea"/>
                <a:cs typeface="+mn-cs"/>
              </a:rPr>
              <a:t>: In the past, the company wasn't concerned at all about employing rate or attracting drivers since unemployment was still as a result of the Great Recession. Besides, service companies tend to have a high turnover of employees as a sort of fast food or Retail Company. Over time,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may have fear the full-employment, which can cause it very critical trouble in attracting drivers even though in smaller markets.</a:t>
            </a:r>
          </a:p>
          <a:p>
            <a:r>
              <a:rPr lang="en-US" sz="1200" u="sng" kern="1200" dirty="0" smtClean="0">
                <a:solidFill>
                  <a:schemeClr val="tx1"/>
                </a:solidFill>
                <a:latin typeface="+mn-lt"/>
                <a:ea typeface="+mn-ea"/>
                <a:cs typeface="+mn-cs"/>
              </a:rPr>
              <a:t>3. No clear path to profitability:</a:t>
            </a:r>
            <a:r>
              <a:rPr lang="en-US" sz="1200" kern="1200" dirty="0" smtClean="0">
                <a:solidFill>
                  <a:schemeClr val="tx1"/>
                </a:solidFill>
                <a:latin typeface="+mn-lt"/>
                <a:ea typeface="+mn-ea"/>
                <a:cs typeface="+mn-cs"/>
              </a:rPr>
              <a:t> Over time, the corporate has been cut drivers payment by half, but they are acceptable not so bad due to the low unemployment rate. Also, the firm may not be able to raise it once again incrementally. However, the corporation is hoping now, before running out of money, to lie their business path in driverless cars, and thus they can go on obtaining their profitability so well.</a:t>
            </a:r>
          </a:p>
          <a:p>
            <a:endParaRPr lang="en-US" dirty="0"/>
          </a:p>
        </p:txBody>
      </p:sp>
      <p:sp>
        <p:nvSpPr>
          <p:cNvPr id="4" name="Slide Number Placeholder 3"/>
          <p:cNvSpPr>
            <a:spLocks noGrp="1"/>
          </p:cNvSpPr>
          <p:nvPr>
            <p:ph type="sldNum" sz="quarter" idx="10"/>
          </p:nvPr>
        </p:nvSpPr>
        <p:spPr/>
        <p:txBody>
          <a:bodyPr/>
          <a:lstStyle/>
          <a:p>
            <a:fld id="{079C6547-AE79-4602-BAAC-DF669C39F39F}" type="slidenum">
              <a:rPr lang="en-US" smtClean="0"/>
              <a:t>7</a:t>
            </a:fld>
            <a:endParaRPr lang="en-US"/>
          </a:p>
        </p:txBody>
      </p:sp>
    </p:spTree>
    <p:extLst>
      <p:ext uri="{BB962C8B-B14F-4D97-AF65-F5344CB8AC3E}">
        <p14:creationId xmlns:p14="http://schemas.microsoft.com/office/powerpoint/2010/main" val="3640325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According to the report above of all the information systems and the key problems of its existing system,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should exert much effort to fix small things like the low unemployment rate problem. Thus, it can cause a very run-away of most drivers to another country or another business career due to an unacceptable salary. </a:t>
            </a:r>
          </a:p>
          <a:p>
            <a:r>
              <a:rPr lang="en-US" sz="1200" kern="1200" dirty="0" smtClean="0">
                <a:solidFill>
                  <a:schemeClr val="tx1"/>
                </a:solidFill>
                <a:latin typeface="+mn-lt"/>
                <a:ea typeface="+mn-ea"/>
                <a:cs typeface="+mn-cs"/>
              </a:rPr>
              <a:t>Also, the company should lie in the most information system to improve its business operations more and more through collecting database for lots of customers and attract them with the marketing methods or attractive customer’s strategies. Although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an integrated company, it should think better in getting profits at low losses because coverage losses are not a smart way to grow up fast. To sum up,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to put much effort into safety policy to help customers enjoy the journey in a safe mood without any fears.</a:t>
            </a:r>
          </a:p>
          <a:p>
            <a:endParaRPr lang="en-US" dirty="0"/>
          </a:p>
        </p:txBody>
      </p:sp>
      <p:sp>
        <p:nvSpPr>
          <p:cNvPr id="4" name="Slide Number Placeholder 3"/>
          <p:cNvSpPr>
            <a:spLocks noGrp="1"/>
          </p:cNvSpPr>
          <p:nvPr>
            <p:ph type="sldNum" sz="quarter" idx="10"/>
          </p:nvPr>
        </p:nvSpPr>
        <p:spPr/>
        <p:txBody>
          <a:bodyPr/>
          <a:lstStyle/>
          <a:p>
            <a:fld id="{079C6547-AE79-4602-BAAC-DF669C39F39F}" type="slidenum">
              <a:rPr lang="en-US" smtClean="0"/>
              <a:t>9</a:t>
            </a:fld>
            <a:endParaRPr lang="en-US"/>
          </a:p>
        </p:txBody>
      </p:sp>
    </p:spTree>
    <p:extLst>
      <p:ext uri="{BB962C8B-B14F-4D97-AF65-F5344CB8AC3E}">
        <p14:creationId xmlns:p14="http://schemas.microsoft.com/office/powerpoint/2010/main" val="3526740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6C5EE05-E05A-4B0A-85B3-827516DEFBC7}"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3456820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C5EE05-E05A-4B0A-85B3-827516DEFBC7}"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350761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C5EE05-E05A-4B0A-85B3-827516DEFBC7}"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3542084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6C5EE05-E05A-4B0A-85B3-827516DEFBC7}" type="datetimeFigureOut">
              <a:rPr lang="en-US" smtClean="0"/>
              <a:t>11/24/2020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2345690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6C5EE05-E05A-4B0A-85B3-827516DEFBC7}" type="datetimeFigureOut">
              <a:rPr lang="en-US" smtClean="0"/>
              <a:t>11/24/2020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2886862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6C5EE05-E05A-4B0A-85B3-827516DEFBC7}" type="datetimeFigureOut">
              <a:rPr lang="en-US" smtClean="0"/>
              <a:t>11/24/2020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3890334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C5EE05-E05A-4B0A-85B3-827516DEFBC7}" type="datetimeFigureOut">
              <a:rPr lang="en-US" smtClean="0"/>
              <a:t>11/24/2020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4142609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C5EE05-E05A-4B0A-85B3-827516DEFBC7}" type="datetimeFigureOut">
              <a:rPr lang="en-US" smtClean="0"/>
              <a:t>11/24/2020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4238865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C5EE05-E05A-4B0A-85B3-827516DEFBC7}" type="datetimeFigureOut">
              <a:rPr lang="en-US" smtClean="0"/>
              <a:t>11/24/2020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1656440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C5EE05-E05A-4B0A-85B3-827516DEFBC7}"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3731912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C5EE05-E05A-4B0A-85B3-827516DEFBC7}"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45451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C5EE05-E05A-4B0A-85B3-827516DEFBC7}"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1812619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C5EE05-E05A-4B0A-85B3-827516DEFBC7}"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1283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C5EE05-E05A-4B0A-85B3-827516DEFBC7}"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41442313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C5EE05-E05A-4B0A-85B3-827516DEFBC7}"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2770063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C5EE05-E05A-4B0A-85B3-827516DEFBC7}" type="datetimeFigureOut">
              <a:rPr lang="en-US" smtClean="0"/>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1100588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6C5EE05-E05A-4B0A-85B3-827516DEFBC7}" type="datetimeFigureOut">
              <a:rPr lang="en-US" smtClean="0"/>
              <a:t>11/24/2020</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0542D19A-9999-416E-8B8D-377EE231D5D5}" type="slidenum">
              <a:rPr lang="en-US" smtClean="0"/>
              <a:t>‹#›</a:t>
            </a:fld>
            <a:endParaRPr lang="en-US"/>
          </a:p>
        </p:txBody>
      </p:sp>
    </p:spTree>
    <p:extLst>
      <p:ext uri="{BB962C8B-B14F-4D97-AF65-F5344CB8AC3E}">
        <p14:creationId xmlns:p14="http://schemas.microsoft.com/office/powerpoint/2010/main" val="99566037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bizjournals.com/chicago/news/2019/05/22/uber-faces-serious-challenges-in-the-future.html" TargetMode="External"/><Relationship Id="rId2" Type="http://schemas.openxmlformats.org/officeDocument/2006/relationships/hyperlink" Target="https://dzone.com/articles/uber-and-it-infrastructure" TargetMode="External"/><Relationship Id="rId1" Type="http://schemas.openxmlformats.org/officeDocument/2006/relationships/slideLayout" Target="../slideLayouts/slideLayout2.xml"/><Relationship Id="rId4" Type="http://schemas.openxmlformats.org/officeDocument/2006/relationships/hyperlink" Target="https://blogs.sap.com/2018/02/25/how-can-sap-make-uber-bet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Company profile </a:t>
            </a:r>
            <a:endParaRPr lang="en-US" dirty="0"/>
          </a:p>
        </p:txBody>
      </p:sp>
      <p:sp>
        <p:nvSpPr>
          <p:cNvPr id="3" name="Content Placeholder 2"/>
          <p:cNvSpPr>
            <a:spLocks noGrp="1"/>
          </p:cNvSpPr>
          <p:nvPr>
            <p:ph idx="1"/>
          </p:nvPr>
        </p:nvSpPr>
        <p:spPr/>
        <p:txBody>
          <a:bodyPr>
            <a:normAutofit/>
          </a:bodyPr>
          <a:lstStyle/>
          <a:p>
            <a:r>
              <a:rPr lang="en-US" dirty="0" err="1">
                <a:solidFill>
                  <a:schemeClr val="tx1"/>
                </a:solidFill>
              </a:rPr>
              <a:t>Uber</a:t>
            </a:r>
            <a:r>
              <a:rPr lang="en-US" dirty="0">
                <a:solidFill>
                  <a:schemeClr val="tx1"/>
                </a:solidFill>
              </a:rPr>
              <a:t> is a technology company. </a:t>
            </a:r>
            <a:endParaRPr lang="en-US" dirty="0" smtClean="0">
              <a:solidFill>
                <a:schemeClr val="tx1"/>
              </a:solidFill>
            </a:endParaRPr>
          </a:p>
          <a:p>
            <a:r>
              <a:rPr lang="en-US" dirty="0" smtClean="0">
                <a:solidFill>
                  <a:schemeClr val="tx1"/>
                </a:solidFill>
              </a:rPr>
              <a:t>Service started in March 2009. </a:t>
            </a:r>
          </a:p>
          <a:p>
            <a:r>
              <a:rPr lang="en-US" dirty="0">
                <a:solidFill>
                  <a:schemeClr val="tx1"/>
                </a:solidFill>
              </a:rPr>
              <a:t>It has a </a:t>
            </a:r>
            <a:r>
              <a:rPr lang="en-US" dirty="0" err="1">
                <a:solidFill>
                  <a:schemeClr val="tx1"/>
                </a:solidFill>
              </a:rPr>
              <a:t>smartphone</a:t>
            </a:r>
            <a:r>
              <a:rPr lang="en-US" dirty="0">
                <a:solidFill>
                  <a:schemeClr val="tx1"/>
                </a:solidFill>
              </a:rPr>
              <a:t> application that employs a GPS system to communicate between drivers and </a:t>
            </a:r>
            <a:r>
              <a:rPr lang="en-US" dirty="0" smtClean="0">
                <a:solidFill>
                  <a:schemeClr val="tx1"/>
                </a:solidFill>
              </a:rPr>
              <a:t>passengers. </a:t>
            </a:r>
          </a:p>
          <a:p>
            <a:r>
              <a:rPr lang="en-US" dirty="0" smtClean="0">
                <a:solidFill>
                  <a:schemeClr val="tx1"/>
                </a:solidFill>
              </a:rPr>
              <a:t>The app allows the passengers to evaluate the drivers and drivers can also evaluate passengers. </a:t>
            </a:r>
          </a:p>
          <a:p>
            <a:r>
              <a:rPr lang="en-US" dirty="0" smtClean="0">
                <a:solidFill>
                  <a:schemeClr val="tx1"/>
                </a:solidFill>
              </a:rPr>
              <a:t>The service is now available to over 250 cities around the world. </a:t>
            </a:r>
            <a:endParaRPr 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Organizational details purpose and structure</a:t>
            </a:r>
            <a:endParaRPr lang="en-US" sz="2800" dirty="0"/>
          </a:p>
        </p:txBody>
      </p:sp>
      <p:sp>
        <p:nvSpPr>
          <p:cNvPr id="3" name="Content Placeholder 2"/>
          <p:cNvSpPr>
            <a:spLocks noGrp="1"/>
          </p:cNvSpPr>
          <p:nvPr>
            <p:ph idx="1"/>
          </p:nvPr>
        </p:nvSpPr>
        <p:spPr/>
        <p:txBody>
          <a:bodyPr>
            <a:normAutofit/>
          </a:bodyPr>
          <a:lstStyle/>
          <a:p>
            <a:r>
              <a:rPr lang="en-US" dirty="0" err="1" smtClean="0">
                <a:solidFill>
                  <a:schemeClr val="tx1"/>
                </a:solidFill>
              </a:rPr>
              <a:t>Uber</a:t>
            </a:r>
            <a:r>
              <a:rPr lang="en-US" dirty="0" smtClean="0">
                <a:solidFill>
                  <a:schemeClr val="tx1"/>
                </a:solidFill>
              </a:rPr>
              <a:t> is an application that allows people not to wait too much time for Taxi while they are resting or working. </a:t>
            </a:r>
          </a:p>
          <a:p>
            <a:r>
              <a:rPr lang="en-US" dirty="0" smtClean="0">
                <a:solidFill>
                  <a:schemeClr val="tx1"/>
                </a:solidFill>
              </a:rPr>
              <a:t>It's a very large company that has been spreading all over the world since it began its tour by </a:t>
            </a:r>
            <a:r>
              <a:rPr lang="en-US" dirty="0" err="1" smtClean="0">
                <a:solidFill>
                  <a:schemeClr val="tx1"/>
                </a:solidFill>
              </a:rPr>
              <a:t>Kalanick</a:t>
            </a:r>
            <a:r>
              <a:rPr lang="en-US" dirty="0" smtClean="0">
                <a:solidFill>
                  <a:schemeClr val="tx1"/>
                </a:solidFill>
              </a:rPr>
              <a:t> from San </a:t>
            </a:r>
            <a:r>
              <a:rPr lang="en-US" dirty="0" err="1" smtClean="0">
                <a:solidFill>
                  <a:schemeClr val="tx1"/>
                </a:solidFill>
              </a:rPr>
              <a:t>Fransico</a:t>
            </a:r>
            <a:r>
              <a:rPr lang="en-US" dirty="0" smtClean="0">
                <a:solidFill>
                  <a:schemeClr val="tx1"/>
                </a:solidFill>
              </a:rPr>
              <a:t> U.S.A.</a:t>
            </a:r>
          </a:p>
          <a:p>
            <a:r>
              <a:rPr lang="en-US" dirty="0" err="1" smtClean="0">
                <a:solidFill>
                  <a:schemeClr val="tx1"/>
                </a:solidFill>
              </a:rPr>
              <a:t>Uber</a:t>
            </a:r>
            <a:r>
              <a:rPr lang="en-US" dirty="0" smtClean="0">
                <a:solidFill>
                  <a:schemeClr val="tx1"/>
                </a:solidFill>
              </a:rPr>
              <a:t> is seeking to cover almost around the city to cover as many customers as possible for more profits and myriad of customers.</a:t>
            </a:r>
          </a:p>
          <a:p>
            <a:r>
              <a:rPr lang="en-US" dirty="0" smtClean="0">
                <a:solidFill>
                  <a:schemeClr val="tx1"/>
                </a:solidFill>
              </a:rPr>
              <a:t>On the structure business model hand, </a:t>
            </a:r>
            <a:r>
              <a:rPr lang="en-US" dirty="0" err="1" smtClean="0">
                <a:solidFill>
                  <a:schemeClr val="tx1"/>
                </a:solidFill>
              </a:rPr>
              <a:t>Uber</a:t>
            </a:r>
            <a:r>
              <a:rPr lang="en-US" dirty="0" smtClean="0">
                <a:solidFill>
                  <a:schemeClr val="tx1"/>
                </a:solidFill>
              </a:rPr>
              <a:t> has main elements that describe its business structure.</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Competitive strategies </a:t>
            </a:r>
            <a:endParaRPr lang="en-US" dirty="0"/>
          </a:p>
        </p:txBody>
      </p:sp>
      <p:sp>
        <p:nvSpPr>
          <p:cNvPr id="3" name="Content Placeholder 2"/>
          <p:cNvSpPr>
            <a:spLocks noGrp="1"/>
          </p:cNvSpPr>
          <p:nvPr>
            <p:ph idx="1"/>
          </p:nvPr>
        </p:nvSpPr>
        <p:spPr/>
        <p:txBody>
          <a:bodyPr/>
          <a:lstStyle/>
          <a:p>
            <a:r>
              <a:rPr lang="en-US" dirty="0" smtClean="0">
                <a:solidFill>
                  <a:schemeClr val="tx1"/>
                </a:solidFill>
              </a:rPr>
              <a:t>Reducing costs and providing distinctive services. </a:t>
            </a:r>
          </a:p>
          <a:p>
            <a:pPr lvl="1"/>
            <a:r>
              <a:rPr lang="en-US" dirty="0" smtClean="0">
                <a:solidFill>
                  <a:schemeClr val="tx1"/>
                </a:solidFill>
              </a:rPr>
              <a:t>Cost leadership strategy-lowering cost while maintaining an acceptable level of quality.</a:t>
            </a:r>
          </a:p>
          <a:p>
            <a:pPr lvl="1"/>
            <a:r>
              <a:rPr lang="en-US" dirty="0" smtClean="0">
                <a:solidFill>
                  <a:schemeClr val="tx1"/>
                </a:solidFill>
              </a:rPr>
              <a:t>Differentiation strategy-focus on differentiation of products.</a:t>
            </a:r>
          </a:p>
          <a:p>
            <a:pPr lvl="1"/>
            <a:r>
              <a:rPr lang="en-US" dirty="0" smtClean="0">
                <a:solidFill>
                  <a:schemeClr val="tx1"/>
                </a:solidFill>
              </a:rPr>
              <a:t>Focus strategy-focus on certain units of product</a:t>
            </a:r>
            <a:endParaRPr lang="en-US"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Performance Strategies for </a:t>
            </a:r>
            <a:r>
              <a:rPr lang="en-US" b="1" dirty="0" err="1" smtClean="0"/>
              <a:t>Uber</a:t>
            </a:r>
            <a:endParaRPr lang="en-US" dirty="0"/>
          </a:p>
        </p:txBody>
      </p:sp>
      <p:sp>
        <p:nvSpPr>
          <p:cNvPr id="3" name="Content Placeholder 2"/>
          <p:cNvSpPr>
            <a:spLocks noGrp="1"/>
          </p:cNvSpPr>
          <p:nvPr>
            <p:ph idx="1"/>
          </p:nvPr>
        </p:nvSpPr>
        <p:spPr/>
        <p:txBody>
          <a:bodyPr>
            <a:noAutofit/>
          </a:bodyPr>
          <a:lstStyle/>
          <a:p>
            <a:r>
              <a:rPr lang="en-US" sz="2400" b="1" dirty="0" smtClean="0">
                <a:solidFill>
                  <a:schemeClr val="tx1"/>
                </a:solidFill>
              </a:rPr>
              <a:t>The Initiative</a:t>
            </a:r>
            <a:r>
              <a:rPr lang="en-US" sz="2400" dirty="0" smtClean="0">
                <a:solidFill>
                  <a:schemeClr val="tx1"/>
                </a:solidFill>
              </a:rPr>
              <a:t>. The average person considers the focus strategy while the outstanding person considers it the cost leadership strategy. </a:t>
            </a:r>
          </a:p>
          <a:p>
            <a:r>
              <a:rPr lang="en-US" sz="2400" b="1" dirty="0" smtClean="0">
                <a:solidFill>
                  <a:schemeClr val="tx1"/>
                </a:solidFill>
              </a:rPr>
              <a:t>See the full Vision</a:t>
            </a:r>
            <a:r>
              <a:rPr lang="en-US" sz="2400" dirty="0" smtClean="0">
                <a:solidFill>
                  <a:schemeClr val="tx1"/>
                </a:solidFill>
              </a:rPr>
              <a:t>. The Company seeks to crystallize practical practices within clear mental frameworks and images. They even sacrifice their lives in order to learn the important visions of others. </a:t>
            </a:r>
          </a:p>
          <a:p>
            <a:r>
              <a:rPr lang="en-US" sz="2400" b="1" dirty="0" smtClean="0">
                <a:solidFill>
                  <a:schemeClr val="tx1"/>
                </a:solidFill>
              </a:rPr>
              <a:t>Leadership Skills</a:t>
            </a:r>
            <a:r>
              <a:rPr lang="en-US" sz="2400" dirty="0" smtClean="0">
                <a:solidFill>
                  <a:schemeClr val="tx1"/>
                </a:solidFill>
              </a:rPr>
              <a:t>. Anyone's leadership skills do not mean more than the ability to impose opinion and control others, and the keenness to display this ability and be proud of it whenever the opportunity arises</a:t>
            </a:r>
          </a:p>
          <a:p>
            <a:r>
              <a:rPr lang="en-US" sz="2400" b="1" dirty="0" smtClean="0">
                <a:solidFill>
                  <a:schemeClr val="tx1"/>
                </a:solidFill>
              </a:rPr>
              <a:t>Team Spirit</a:t>
            </a:r>
            <a:r>
              <a:rPr lang="en-US" sz="2400" dirty="0" smtClean="0">
                <a:solidFill>
                  <a:schemeClr val="tx1"/>
                </a:solidFill>
              </a:rPr>
              <a:t>. </a:t>
            </a:r>
          </a:p>
          <a:p>
            <a:r>
              <a:rPr lang="en-US" sz="2400" b="1" dirty="0" smtClean="0">
                <a:solidFill>
                  <a:schemeClr val="tx1"/>
                </a:solidFill>
              </a:rPr>
              <a:t>Customer Service(Passengers)</a:t>
            </a:r>
            <a:r>
              <a:rPr lang="en-US" sz="2400" dirty="0" smtClean="0">
                <a:solidFill>
                  <a:schemeClr val="tx1"/>
                </a:solidFill>
              </a:rPr>
              <a:t>. </a:t>
            </a:r>
            <a:endParaRPr lang="en-US" sz="2400"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strategies </a:t>
            </a:r>
            <a:endParaRPr lang="en-US" dirty="0"/>
          </a:p>
        </p:txBody>
      </p:sp>
      <p:sp>
        <p:nvSpPr>
          <p:cNvPr id="3" name="Content Placeholder 2"/>
          <p:cNvSpPr>
            <a:spLocks noGrp="1"/>
          </p:cNvSpPr>
          <p:nvPr>
            <p:ph idx="1"/>
          </p:nvPr>
        </p:nvSpPr>
        <p:spPr/>
        <p:txBody>
          <a:bodyPr>
            <a:noAutofit/>
          </a:bodyPr>
          <a:lstStyle/>
          <a:p>
            <a:pPr algn="just"/>
            <a:r>
              <a:rPr lang="en-US" sz="2400" b="1" dirty="0" smtClean="0">
                <a:solidFill>
                  <a:schemeClr val="tx1"/>
                </a:solidFill>
              </a:rPr>
              <a:t>#4-Team Spirit</a:t>
            </a:r>
            <a:r>
              <a:rPr lang="en-US" sz="2400" dirty="0" smtClean="0">
                <a:solidFill>
                  <a:schemeClr val="tx1"/>
                </a:solidFill>
              </a:rPr>
              <a:t>. The company suffices from this strategy that falls under the banner of one of the work teams and does only what is required of it.  Percentages are much better, however, between high performing organizations and those in line with performance management and business goals. </a:t>
            </a:r>
            <a:r>
              <a:rPr lang="en-US" sz="2400" dirty="0" err="1" smtClean="0">
                <a:solidFill>
                  <a:schemeClr val="tx1"/>
                </a:solidFill>
              </a:rPr>
              <a:t>Uber</a:t>
            </a:r>
            <a:r>
              <a:rPr lang="en-US" sz="2400" dirty="0" smtClean="0">
                <a:solidFill>
                  <a:schemeClr val="tx1"/>
                </a:solidFill>
              </a:rPr>
              <a:t> has to understand the importance of feedback on the driver of continuous improvement and has found a way to achieve this.</a:t>
            </a:r>
          </a:p>
          <a:p>
            <a:pPr algn="just"/>
            <a:r>
              <a:rPr lang="en-US" sz="2400" b="1" dirty="0" smtClean="0">
                <a:solidFill>
                  <a:schemeClr val="tx1"/>
                </a:solidFill>
              </a:rPr>
              <a:t>#5-Customer Service(Passengers)</a:t>
            </a:r>
            <a:r>
              <a:rPr lang="en-US" sz="2400" dirty="0" smtClean="0">
                <a:solidFill>
                  <a:schemeClr val="tx1"/>
                </a:solidFill>
              </a:rPr>
              <a:t>. You have to watch out all the trips of the passengers and how far they are satisfied with the service and what were the negative points to avoid or to fix, etc. Also, a very fast answer to the customers must be available in </a:t>
            </a:r>
            <a:r>
              <a:rPr lang="en-US" sz="2400" dirty="0" err="1" smtClean="0">
                <a:solidFill>
                  <a:schemeClr val="tx1"/>
                </a:solidFill>
              </a:rPr>
              <a:t>Uber</a:t>
            </a:r>
            <a:r>
              <a:rPr lang="en-US" sz="2400" dirty="0" smtClean="0">
                <a:solidFill>
                  <a:schemeClr val="tx1"/>
                </a:solidFill>
              </a:rPr>
              <a:t> service in case of any problem or asking for help.</a:t>
            </a:r>
            <a:br>
              <a:rPr lang="en-US" sz="2400" dirty="0" smtClean="0">
                <a:solidFill>
                  <a:schemeClr val="tx1"/>
                </a:solidFill>
              </a:rPr>
            </a:br>
            <a:endParaRPr lang="en-US" sz="2400"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 involved </a:t>
            </a:r>
            <a:endParaRPr lang="en-US" dirty="0"/>
          </a:p>
        </p:txBody>
      </p:sp>
      <p:sp>
        <p:nvSpPr>
          <p:cNvPr id="3" name="Content Placeholder 2"/>
          <p:cNvSpPr>
            <a:spLocks noGrp="1"/>
          </p:cNvSpPr>
          <p:nvPr>
            <p:ph idx="1"/>
          </p:nvPr>
        </p:nvSpPr>
        <p:spPr/>
        <p:txBody>
          <a:bodyPr/>
          <a:lstStyle/>
          <a:p>
            <a:r>
              <a:rPr lang="en-US" dirty="0" smtClean="0">
                <a:solidFill>
                  <a:schemeClr val="tx1"/>
                </a:solidFill>
              </a:rPr>
              <a:t>The capacity of the It infrastructure components is around Software, Hardware, Storage, and Network.</a:t>
            </a:r>
          </a:p>
          <a:p>
            <a:r>
              <a:rPr lang="en-US" dirty="0" smtClean="0">
                <a:solidFill>
                  <a:schemeClr val="tx1"/>
                </a:solidFill>
              </a:rPr>
              <a:t>Software, cloud capacity helps the business to upload and save customer database. </a:t>
            </a:r>
          </a:p>
          <a:p>
            <a:r>
              <a:rPr lang="en-US" dirty="0" smtClean="0">
                <a:solidFill>
                  <a:schemeClr val="tx1"/>
                </a:solidFill>
              </a:rPr>
              <a:t>there are a lot of software tools that help you predict how the load is your network in each area. </a:t>
            </a:r>
            <a:endParaRPr lang="en-US"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Existing system</a:t>
            </a:r>
            <a:endParaRPr lang="en-US" dirty="0"/>
          </a:p>
        </p:txBody>
      </p:sp>
      <p:sp>
        <p:nvSpPr>
          <p:cNvPr id="3" name="Content Placeholder 2"/>
          <p:cNvSpPr>
            <a:spLocks noGrp="1"/>
          </p:cNvSpPr>
          <p:nvPr>
            <p:ph idx="1"/>
          </p:nvPr>
        </p:nvSpPr>
        <p:spPr/>
        <p:txBody>
          <a:bodyPr/>
          <a:lstStyle/>
          <a:p>
            <a:r>
              <a:rPr lang="en-US" dirty="0" smtClean="0">
                <a:solidFill>
                  <a:schemeClr val="tx1"/>
                </a:solidFill>
              </a:rPr>
              <a:t>Key problems </a:t>
            </a:r>
          </a:p>
          <a:p>
            <a:pPr lvl="1"/>
            <a:r>
              <a:rPr lang="en-US" u="sng" dirty="0" smtClean="0">
                <a:solidFill>
                  <a:schemeClr val="tx1"/>
                </a:solidFill>
              </a:rPr>
              <a:t>Cash Burn</a:t>
            </a:r>
            <a:r>
              <a:rPr lang="en-US" dirty="0" smtClean="0">
                <a:solidFill>
                  <a:schemeClr val="tx1"/>
                </a:solidFill>
              </a:rPr>
              <a:t>: </a:t>
            </a:r>
            <a:r>
              <a:rPr lang="en-US" dirty="0" err="1" smtClean="0">
                <a:solidFill>
                  <a:schemeClr val="tx1"/>
                </a:solidFill>
              </a:rPr>
              <a:t>Uber</a:t>
            </a:r>
            <a:r>
              <a:rPr lang="en-US" dirty="0" smtClean="0">
                <a:solidFill>
                  <a:schemeClr val="tx1"/>
                </a:solidFill>
              </a:rPr>
              <a:t> has spent so much money through burning cash to cover billions $ of losses for the sake of building a market share and attract as many customers as possible.</a:t>
            </a:r>
          </a:p>
          <a:p>
            <a:pPr lvl="1"/>
            <a:r>
              <a:rPr lang="en-US" u="sng" dirty="0" smtClean="0">
                <a:solidFill>
                  <a:schemeClr val="tx1"/>
                </a:solidFill>
              </a:rPr>
              <a:t>Low unemployment rate</a:t>
            </a:r>
            <a:r>
              <a:rPr lang="en-US" dirty="0" smtClean="0">
                <a:solidFill>
                  <a:schemeClr val="tx1"/>
                </a:solidFill>
              </a:rPr>
              <a:t>: In the past, the company wasn't concerned at all about employing rate or attracting drivers since unemployment was still as a result of the Great Recession. </a:t>
            </a:r>
          </a:p>
          <a:p>
            <a:pPr lvl="1"/>
            <a:endParaRPr lang="en-US" dirty="0" smtClean="0">
              <a:solidFill>
                <a:schemeClr val="tx1"/>
              </a:solidFill>
            </a:endParaRPr>
          </a:p>
          <a:p>
            <a:pPr lvl="1"/>
            <a:endParaRPr lang="en-US"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Uber</a:t>
            </a:r>
            <a:r>
              <a:rPr lang="en-US" b="1" dirty="0" smtClean="0"/>
              <a:t> Information Systems</a:t>
            </a:r>
            <a:endParaRPr lang="en-US" dirty="0"/>
          </a:p>
        </p:txBody>
      </p:sp>
      <p:sp>
        <p:nvSpPr>
          <p:cNvPr id="3" name="Content Placeholder 2"/>
          <p:cNvSpPr>
            <a:spLocks noGrp="1"/>
          </p:cNvSpPr>
          <p:nvPr>
            <p:ph idx="1"/>
          </p:nvPr>
        </p:nvSpPr>
        <p:spPr/>
        <p:txBody>
          <a:bodyPr>
            <a:normAutofit/>
          </a:bodyPr>
          <a:lstStyle/>
          <a:p>
            <a:r>
              <a:rPr lang="en-US" b="1" dirty="0" smtClean="0">
                <a:solidFill>
                  <a:schemeClr val="tx1"/>
                </a:solidFill>
              </a:rPr>
              <a:t>Transaction Processes System (TPS): </a:t>
            </a:r>
            <a:r>
              <a:rPr lang="en-US" dirty="0" smtClean="0">
                <a:solidFill>
                  <a:schemeClr val="tx1"/>
                </a:solidFill>
              </a:rPr>
              <a:t>It's a very meaningful system because it provides </a:t>
            </a:r>
            <a:r>
              <a:rPr lang="en-US" dirty="0" err="1" smtClean="0">
                <a:solidFill>
                  <a:schemeClr val="tx1"/>
                </a:solidFill>
              </a:rPr>
              <a:t>Uber</a:t>
            </a:r>
            <a:r>
              <a:rPr lang="en-US" dirty="0" smtClean="0">
                <a:solidFill>
                  <a:schemeClr val="tx1"/>
                </a:solidFill>
              </a:rPr>
              <a:t> very good information about the system.</a:t>
            </a:r>
          </a:p>
          <a:p>
            <a:r>
              <a:rPr lang="en-US" b="1" dirty="0" smtClean="0">
                <a:solidFill>
                  <a:schemeClr val="tx1"/>
                </a:solidFill>
              </a:rPr>
              <a:t> In ERP</a:t>
            </a:r>
            <a:r>
              <a:rPr lang="en-US" dirty="0" smtClean="0">
                <a:solidFill>
                  <a:schemeClr val="tx1"/>
                </a:solidFill>
              </a:rPr>
              <a:t>, </a:t>
            </a:r>
            <a:r>
              <a:rPr lang="en-US" dirty="0" err="1" smtClean="0">
                <a:solidFill>
                  <a:schemeClr val="tx1"/>
                </a:solidFill>
              </a:rPr>
              <a:t>Uber</a:t>
            </a:r>
            <a:r>
              <a:rPr lang="en-US" dirty="0" smtClean="0">
                <a:solidFill>
                  <a:schemeClr val="tx1"/>
                </a:solidFill>
              </a:rPr>
              <a:t> uses SAP software to enhance the experience of </a:t>
            </a:r>
            <a:r>
              <a:rPr lang="en-US" dirty="0" err="1" smtClean="0">
                <a:solidFill>
                  <a:schemeClr val="tx1"/>
                </a:solidFill>
              </a:rPr>
              <a:t>uber</a:t>
            </a:r>
            <a:r>
              <a:rPr lang="en-US" dirty="0" smtClean="0">
                <a:solidFill>
                  <a:schemeClr val="tx1"/>
                </a:solidFill>
              </a:rPr>
              <a:t> users.</a:t>
            </a:r>
          </a:p>
          <a:p>
            <a:r>
              <a:rPr lang="en-US" b="1" dirty="0" smtClean="0">
                <a:solidFill>
                  <a:schemeClr val="tx1"/>
                </a:solidFill>
              </a:rPr>
              <a:t> In DSS</a:t>
            </a:r>
            <a:r>
              <a:rPr lang="en-US" dirty="0" smtClean="0">
                <a:solidFill>
                  <a:schemeClr val="tx1"/>
                </a:solidFill>
              </a:rPr>
              <a:t>, </a:t>
            </a:r>
            <a:r>
              <a:rPr lang="en-US" dirty="0" err="1" smtClean="0">
                <a:solidFill>
                  <a:schemeClr val="tx1"/>
                </a:solidFill>
              </a:rPr>
              <a:t>Uber</a:t>
            </a:r>
            <a:r>
              <a:rPr lang="en-US" dirty="0" smtClean="0">
                <a:solidFill>
                  <a:schemeClr val="tx1"/>
                </a:solidFill>
              </a:rPr>
              <a:t> uses this technology to make better decisions for customers to enhance the experience of the service. </a:t>
            </a:r>
          </a:p>
          <a:p>
            <a:r>
              <a:rPr lang="en-US" b="1" dirty="0" smtClean="0">
                <a:solidFill>
                  <a:schemeClr val="tx1"/>
                </a:solidFill>
              </a:rPr>
              <a:t>Intelligent business, </a:t>
            </a:r>
            <a:r>
              <a:rPr lang="en-US" dirty="0" smtClean="0">
                <a:solidFill>
                  <a:schemeClr val="tx1"/>
                </a:solidFill>
              </a:rPr>
              <a:t>the company uses this technology to enable the customers to access the service and their location so that they can get wherever they want fast</a:t>
            </a:r>
            <a:endParaRPr lang="en-US" dirty="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Recommendations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err="1" smtClean="0">
                <a:solidFill>
                  <a:schemeClr val="tx1"/>
                </a:solidFill>
              </a:rPr>
              <a:t>Uber</a:t>
            </a:r>
            <a:r>
              <a:rPr lang="en-US" dirty="0" smtClean="0">
                <a:solidFill>
                  <a:schemeClr val="tx1"/>
                </a:solidFill>
              </a:rPr>
              <a:t> should exert much effort to fix small things like the low unemployment rate problem.</a:t>
            </a:r>
          </a:p>
          <a:p>
            <a:r>
              <a:rPr lang="en-US" dirty="0" smtClean="0">
                <a:solidFill>
                  <a:schemeClr val="tx1"/>
                </a:solidFill>
              </a:rPr>
              <a:t>the company should lie in the most information system to improve its business operations more and more through collecting database for lots of customers. </a:t>
            </a:r>
          </a:p>
          <a:p>
            <a:r>
              <a:rPr lang="en-US" dirty="0" smtClean="0">
                <a:solidFill>
                  <a:schemeClr val="tx1"/>
                </a:solidFill>
              </a:rPr>
              <a:t>it should think better in getting profits at low losses because coverage losses are not a smart way to grow up fast</a:t>
            </a:r>
            <a:endParaRPr lang="en-US"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normAutofit/>
          </a:bodyPr>
          <a:lstStyle/>
          <a:p>
            <a:r>
              <a:rPr lang="en-US" dirty="0" smtClean="0">
                <a:solidFill>
                  <a:schemeClr val="tx1"/>
                </a:solidFill>
              </a:rPr>
              <a:t>The company needs to adapt to MIS to enhance its business operations and processes plus the experience of the customers. </a:t>
            </a:r>
          </a:p>
          <a:p>
            <a:r>
              <a:rPr lang="en-US" dirty="0" smtClean="0">
                <a:solidFill>
                  <a:schemeClr val="tx1"/>
                </a:solidFill>
              </a:rPr>
              <a:t>Information systems are the best way to go on with because it can help the management of </a:t>
            </a:r>
            <a:r>
              <a:rPr lang="en-US" dirty="0" err="1" smtClean="0">
                <a:solidFill>
                  <a:schemeClr val="tx1"/>
                </a:solidFill>
              </a:rPr>
              <a:t>uber</a:t>
            </a:r>
            <a:r>
              <a:rPr lang="en-US" dirty="0" smtClean="0">
                <a:solidFill>
                  <a:schemeClr val="tx1"/>
                </a:solidFill>
              </a:rPr>
              <a:t> processes to access all required information on time. </a:t>
            </a:r>
          </a:p>
          <a:p>
            <a:r>
              <a:rPr lang="en-US" dirty="0" err="1" smtClean="0">
                <a:solidFill>
                  <a:schemeClr val="tx1"/>
                </a:solidFill>
              </a:rPr>
              <a:t>Uber</a:t>
            </a:r>
            <a:r>
              <a:rPr lang="en-US" dirty="0" smtClean="0">
                <a:solidFill>
                  <a:schemeClr val="tx1"/>
                </a:solidFill>
              </a:rPr>
              <a:t> should take part in online analytical processing, data mining, querying, and reporting, and thus </a:t>
            </a:r>
            <a:r>
              <a:rPr lang="en-US" dirty="0" err="1" smtClean="0">
                <a:solidFill>
                  <a:schemeClr val="tx1"/>
                </a:solidFill>
              </a:rPr>
              <a:t>Uber</a:t>
            </a:r>
            <a:r>
              <a:rPr lang="en-US" dirty="0" smtClean="0">
                <a:solidFill>
                  <a:schemeClr val="tx1"/>
                </a:solidFill>
              </a:rPr>
              <a:t> operations will ease decision-making processes, identifying new opportunities for business, and efficient cost management.</a:t>
            </a:r>
            <a:endParaRPr lang="en-US"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References</a:t>
            </a:r>
            <a:r>
              <a:rPr lang="en-US" dirty="0" smtClean="0"/>
              <a:t/>
            </a:r>
            <a:br>
              <a:rPr lang="en-US" dirty="0" smtClean="0"/>
            </a:br>
            <a:endParaRPr lang="en-US" dirty="0"/>
          </a:p>
        </p:txBody>
      </p:sp>
      <p:sp>
        <p:nvSpPr>
          <p:cNvPr id="3" name="Content Placeholder 2"/>
          <p:cNvSpPr>
            <a:spLocks noGrp="1"/>
          </p:cNvSpPr>
          <p:nvPr>
            <p:ph idx="1"/>
          </p:nvPr>
        </p:nvSpPr>
        <p:spPr/>
        <p:txBody>
          <a:bodyPr>
            <a:noAutofit/>
          </a:bodyPr>
          <a:lstStyle/>
          <a:p>
            <a:r>
              <a:rPr lang="en-US" sz="1600" i="1" dirty="0" smtClean="0">
                <a:solidFill>
                  <a:schemeClr val="tx1"/>
                </a:solidFill>
              </a:rPr>
              <a:t> </a:t>
            </a:r>
            <a:r>
              <a:rPr lang="en-US" sz="1600" i="1" dirty="0" err="1" smtClean="0">
                <a:solidFill>
                  <a:schemeClr val="tx1"/>
                </a:solidFill>
              </a:rPr>
              <a:t>Blystone</a:t>
            </a:r>
            <a:r>
              <a:rPr lang="en-US" sz="1600" i="1" dirty="0" smtClean="0">
                <a:solidFill>
                  <a:schemeClr val="tx1"/>
                </a:solidFill>
              </a:rPr>
              <a:t>, D. (2020, August 28). The Story of </a:t>
            </a:r>
            <a:r>
              <a:rPr lang="en-US" sz="1600" i="1" dirty="0" err="1" smtClean="0">
                <a:solidFill>
                  <a:schemeClr val="tx1"/>
                </a:solidFill>
              </a:rPr>
              <a:t>Uber</a:t>
            </a:r>
            <a:r>
              <a:rPr lang="en-US" sz="1600" i="1" dirty="0" smtClean="0">
                <a:solidFill>
                  <a:schemeClr val="tx1"/>
                </a:solidFill>
              </a:rPr>
              <a:t>. https://www.investopedia.com/articles/personal-finance/111015/story-uber.asp. </a:t>
            </a:r>
          </a:p>
          <a:p>
            <a:r>
              <a:rPr lang="en-US" sz="1600" i="1" dirty="0" smtClean="0">
                <a:solidFill>
                  <a:schemeClr val="tx1"/>
                </a:solidFill>
              </a:rPr>
              <a:t> </a:t>
            </a:r>
            <a:r>
              <a:rPr lang="en-US" sz="1600" i="1" dirty="0" err="1" smtClean="0">
                <a:solidFill>
                  <a:schemeClr val="tx1"/>
                </a:solidFill>
              </a:rPr>
              <a:t>Bushong</a:t>
            </a:r>
            <a:r>
              <a:rPr lang="en-US" sz="1600" i="1" dirty="0" smtClean="0">
                <a:solidFill>
                  <a:schemeClr val="tx1"/>
                </a:solidFill>
              </a:rPr>
              <a:t>, M. (2014, May 1). On </a:t>
            </a:r>
            <a:r>
              <a:rPr lang="en-US" sz="1600" i="1" dirty="0" err="1" smtClean="0">
                <a:solidFill>
                  <a:schemeClr val="tx1"/>
                </a:solidFill>
              </a:rPr>
              <a:t>Uber</a:t>
            </a:r>
            <a:r>
              <a:rPr lang="en-US" sz="1600" i="1" dirty="0" smtClean="0">
                <a:solidFill>
                  <a:schemeClr val="tx1"/>
                </a:solidFill>
              </a:rPr>
              <a:t> and IT Infrastructure - </a:t>
            </a:r>
            <a:r>
              <a:rPr lang="en-US" sz="1600" i="1" dirty="0" err="1" smtClean="0">
                <a:solidFill>
                  <a:schemeClr val="tx1"/>
                </a:solidFill>
              </a:rPr>
              <a:t>DZone</a:t>
            </a:r>
            <a:r>
              <a:rPr lang="en-US" sz="1600" i="1" dirty="0" smtClean="0">
                <a:solidFill>
                  <a:schemeClr val="tx1"/>
                </a:solidFill>
              </a:rPr>
              <a:t> Java. dzone.com. </a:t>
            </a:r>
            <a:r>
              <a:rPr lang="en-US" sz="1600" i="1" u="sng" dirty="0" smtClean="0">
                <a:solidFill>
                  <a:schemeClr val="tx1"/>
                </a:solidFill>
                <a:hlinkClick r:id="rId2"/>
              </a:rPr>
              <a:t>https://</a:t>
            </a:r>
            <a:r>
              <a:rPr lang="en-US" sz="1600" i="1" u="sng" smtClean="0">
                <a:solidFill>
                  <a:schemeClr val="tx1"/>
                </a:solidFill>
                <a:hlinkClick r:id="rId2"/>
              </a:rPr>
              <a:t>dzone.com/articles/uber-and-it-infrastructure</a:t>
            </a:r>
            <a:r>
              <a:rPr lang="en-US" sz="1600" i="1" smtClean="0">
                <a:solidFill>
                  <a:schemeClr val="tx1"/>
                </a:solidFill>
              </a:rPr>
              <a:t>.</a:t>
            </a:r>
            <a:endParaRPr lang="en-US" sz="1600" i="1" dirty="0" smtClean="0">
              <a:solidFill>
                <a:schemeClr val="tx1"/>
              </a:solidFill>
            </a:endParaRPr>
          </a:p>
          <a:p>
            <a:r>
              <a:rPr lang="en-US" sz="1600" i="1" dirty="0" smtClean="0">
                <a:solidFill>
                  <a:schemeClr val="tx1"/>
                </a:solidFill>
              </a:rPr>
              <a:t> </a:t>
            </a:r>
            <a:r>
              <a:rPr lang="en-US" sz="1600" i="1" dirty="0" err="1" smtClean="0">
                <a:solidFill>
                  <a:schemeClr val="tx1"/>
                </a:solidFill>
              </a:rPr>
              <a:t>Farooq</a:t>
            </a:r>
            <a:r>
              <a:rPr lang="en-US" sz="1600" i="1" dirty="0" smtClean="0">
                <a:solidFill>
                  <a:schemeClr val="tx1"/>
                </a:solidFill>
              </a:rPr>
              <a:t>, U. (2020, March 2). What is Competitive Strategy - Definition, Types &amp;amp; Examples. Marketing Tutor. https://www.marketingtutor.net/what-is-competitive-strategy/. </a:t>
            </a:r>
          </a:p>
          <a:p>
            <a:r>
              <a:rPr lang="en-US" sz="1600" i="1" dirty="0" err="1" smtClean="0">
                <a:solidFill>
                  <a:schemeClr val="tx1"/>
                </a:solidFill>
              </a:rPr>
              <a:t>Hsinchun</a:t>
            </a:r>
            <a:r>
              <a:rPr lang="en-US" sz="1600" i="1" dirty="0" smtClean="0">
                <a:solidFill>
                  <a:schemeClr val="tx1"/>
                </a:solidFill>
              </a:rPr>
              <a:t>, C., Chiang, R. L., &amp; Storey, V. C. (2012). Business intelligence and analytics: from big data to big impact. MIS Quarterly, 36(4), 1165-1188.</a:t>
            </a:r>
          </a:p>
          <a:p>
            <a:r>
              <a:rPr lang="en-US" sz="1600" i="1" dirty="0" smtClean="0">
                <a:solidFill>
                  <a:schemeClr val="tx1"/>
                </a:solidFill>
              </a:rPr>
              <a:t>Key Problems and challenges faced by </a:t>
            </a:r>
            <a:r>
              <a:rPr lang="en-US" sz="1600" i="1" dirty="0" err="1" smtClean="0">
                <a:solidFill>
                  <a:schemeClr val="tx1"/>
                </a:solidFill>
              </a:rPr>
              <a:t>Uber</a:t>
            </a:r>
            <a:r>
              <a:rPr lang="en-US" sz="1600" i="1" dirty="0" smtClean="0">
                <a:solidFill>
                  <a:schemeClr val="tx1"/>
                </a:solidFill>
              </a:rPr>
              <a:t>. Retrieved October 27, 2020, from </a:t>
            </a:r>
            <a:r>
              <a:rPr lang="en-US" sz="1600" i="1" dirty="0" smtClean="0">
                <a:solidFill>
                  <a:schemeClr val="tx1"/>
                </a:solidFill>
                <a:hlinkClick r:id="rId3"/>
              </a:rPr>
              <a:t>https://www.bizjournals.com/chicago/news/2019/05/22/uber-faces-serious-challenges-in-the-future.html</a:t>
            </a:r>
            <a:endParaRPr lang="en-US" sz="1600" dirty="0" smtClean="0">
              <a:solidFill>
                <a:schemeClr val="tx1"/>
              </a:solidFill>
            </a:endParaRPr>
          </a:p>
          <a:p>
            <a:r>
              <a:rPr lang="en-US" sz="1600" i="1" dirty="0" smtClean="0">
                <a:solidFill>
                  <a:schemeClr val="tx1"/>
                </a:solidFill>
              </a:rPr>
              <a:t>Leadership Development &amp;amp; Executive Coaching. Performance Strategies. (2020, June 29). https://perform.com.au/. </a:t>
            </a:r>
          </a:p>
          <a:p>
            <a:r>
              <a:rPr lang="en-US" sz="1600" i="1" dirty="0" smtClean="0">
                <a:solidFill>
                  <a:schemeClr val="tx1"/>
                </a:solidFill>
              </a:rPr>
              <a:t> Member, F. (2018, February 25). How Can SAP Make </a:t>
            </a:r>
            <a:r>
              <a:rPr lang="en-US" sz="1600" i="1" dirty="0" err="1" smtClean="0">
                <a:solidFill>
                  <a:schemeClr val="tx1"/>
                </a:solidFill>
              </a:rPr>
              <a:t>Uber</a:t>
            </a:r>
            <a:r>
              <a:rPr lang="en-US" sz="1600" i="1" dirty="0" smtClean="0">
                <a:solidFill>
                  <a:schemeClr val="tx1"/>
                </a:solidFill>
              </a:rPr>
              <a:t> Better? Retrieved October 27, 2020, from </a:t>
            </a:r>
            <a:r>
              <a:rPr lang="en-US" sz="1600" i="1" dirty="0" smtClean="0">
                <a:solidFill>
                  <a:schemeClr val="tx1"/>
                </a:solidFill>
                <a:hlinkClick r:id="rId4"/>
              </a:rPr>
              <a:t>https://blogs.sap.com/2018/02/25/how-can-sap-make-uber-better/</a:t>
            </a:r>
            <a:endParaRPr lang="en-US" sz="1600" dirty="0" smtClean="0">
              <a:solidFill>
                <a:schemeClr val="tx1"/>
              </a:solidFill>
            </a:endParaRPr>
          </a:p>
          <a:p>
            <a:r>
              <a:rPr lang="en-US" sz="1600" i="1" dirty="0" err="1" smtClean="0">
                <a:solidFill>
                  <a:schemeClr val="tx1"/>
                </a:solidFill>
              </a:rPr>
              <a:t>Thapa</a:t>
            </a:r>
            <a:r>
              <a:rPr lang="en-US" sz="1600" i="1" dirty="0" smtClean="0">
                <a:solidFill>
                  <a:schemeClr val="tx1"/>
                </a:solidFill>
              </a:rPr>
              <a:t>, S. (2018, April 6). Analysis of Business Structure of </a:t>
            </a:r>
            <a:r>
              <a:rPr lang="en-US" sz="1600" i="1" dirty="0" err="1" smtClean="0">
                <a:solidFill>
                  <a:schemeClr val="tx1"/>
                </a:solidFill>
              </a:rPr>
              <a:t>Uber</a:t>
            </a:r>
            <a:r>
              <a:rPr lang="en-US" sz="1600" i="1" dirty="0" smtClean="0">
                <a:solidFill>
                  <a:schemeClr val="tx1"/>
                </a:solidFill>
              </a:rPr>
              <a:t>. </a:t>
            </a:r>
            <a:r>
              <a:rPr lang="en-US" sz="1600" i="1" dirty="0" err="1" smtClean="0">
                <a:solidFill>
                  <a:schemeClr val="tx1"/>
                </a:solidFill>
              </a:rPr>
              <a:t>IPleaders</a:t>
            </a:r>
            <a:r>
              <a:rPr lang="en-US" sz="1600" i="1" dirty="0" smtClean="0">
                <a:solidFill>
                  <a:schemeClr val="tx1"/>
                </a:solidFill>
              </a:rPr>
              <a:t>. https://blog.ipleaders.in/business-structure-of-uber/. </a:t>
            </a:r>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75</TotalTime>
  <Words>2675</Words>
  <Application>Microsoft Office PowerPoint</Application>
  <PresentationFormat>On-screen Show (4:3)</PresentationFormat>
  <Paragraphs>86</Paragraphs>
  <Slides>11</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Company profile </vt:lpstr>
      <vt:lpstr>Organizational details purpose and structure</vt:lpstr>
      <vt:lpstr>Competitive strategies </vt:lpstr>
      <vt:lpstr>Performance Strategies for Uber</vt:lpstr>
      <vt:lpstr>Performance strategies </vt:lpstr>
      <vt:lpstr>Technology involved </vt:lpstr>
      <vt:lpstr>Existing system</vt:lpstr>
      <vt:lpstr>Uber Information Systems</vt:lpstr>
      <vt:lpstr>Recommendations </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page </dc:title>
  <dc:creator>computer</dc:creator>
  <cp:lastModifiedBy>HP</cp:lastModifiedBy>
  <cp:revision>17</cp:revision>
  <dcterms:created xsi:type="dcterms:W3CDTF">2020-11-24T16:15:22Z</dcterms:created>
  <dcterms:modified xsi:type="dcterms:W3CDTF">2020-11-24T19:03:40Z</dcterms:modified>
</cp:coreProperties>
</file>